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7 seconds.( I will select 2 best slides (i will give them extra points and students will present for CIS committee)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Shape 21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5" name="Shape 21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Shape 22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3" name="Shape 22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Shape 23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2" name="Shape 23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Shape 23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0" name="Shape 24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Shape 2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7" name="Shape 2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Shape 25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4" name="Shape 25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Shape 26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Include your contact information</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Ask if anyone has any questions for you.</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Thank your audience</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1" name="Shape 26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56" name="Shape 1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5 seconds</a:t>
            </a:r>
            <a:endParaRPr/>
          </a:p>
          <a:p>
            <a:pPr indent="0" lvl="0" marL="0" marR="0" rtl="0" algn="l">
              <a:spcBef>
                <a:spcPts val="0"/>
              </a:spcBef>
              <a:spcAft>
                <a:spcPts val="0"/>
              </a:spcAft>
              <a:buNone/>
            </a:pPr>
            <a:r>
              <a:rPr lang="en-US"/>
              <a:t>Show the Use Case Diagram for the whole project.</a:t>
            </a:r>
            <a:br>
              <a:rPr lang="en-US"/>
            </a:br>
            <a:r>
              <a:rPr lang="en-US"/>
              <a:t>Highlight your use cases.</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Shape 17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20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System decomposition; identify the architecture patterns used </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System deployment – h/w and s/w requirements </a:t>
            </a:r>
            <a:endParaRPr/>
          </a:p>
          <a:p>
            <a:pPr indent="0" lvl="0" marL="0" marR="0" rtl="0" algn="l">
              <a:spcBef>
                <a:spcPts val="360"/>
              </a:spcBef>
              <a:spcAft>
                <a:spcPts val="0"/>
              </a:spcAft>
              <a:buNone/>
            </a:pPr>
            <a:br>
              <a:rPr lang="en-US"/>
            </a:br>
            <a:br>
              <a:rPr lang="en-US"/>
            </a:b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1" name="Shape 17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Shape 17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Identify the design patterns used (one or more slides).</a:t>
            </a:r>
            <a:endParaRPr/>
          </a:p>
          <a:p>
            <a:pPr indent="0" lvl="0" marL="0" rtl="0">
              <a:spcBef>
                <a:spcPts val="360"/>
              </a:spcBef>
              <a:spcAft>
                <a:spcPts val="0"/>
              </a:spcAft>
              <a:buNone/>
            </a:pPr>
            <a:r>
              <a:t/>
            </a:r>
            <a:endParaRPr/>
          </a:p>
          <a:p>
            <a:pPr indent="0" lvl="0" marL="0" marR="0" rtl="0" algn="l">
              <a:spcBef>
                <a:spcPts val="360"/>
              </a:spcBef>
              <a:spcAft>
                <a:spcPts val="0"/>
              </a:spcAft>
              <a:buNone/>
            </a:pPr>
            <a:r>
              <a:t/>
            </a:r>
            <a:endParaRPr/>
          </a:p>
        </p:txBody>
      </p:sp>
      <p:sp>
        <p:nvSpPr>
          <p:cNvPr id="178" name="Shape 17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Shape 18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a:t>5 seconds.</a:t>
            </a:r>
            <a:endParaRPr/>
          </a:p>
          <a:p>
            <a:pPr indent="0" lvl="0" marL="0" rtl="0">
              <a:spcBef>
                <a:spcPts val="0"/>
              </a:spcBef>
              <a:spcAft>
                <a:spcPts val="0"/>
              </a:spcAft>
              <a:buClr>
                <a:schemeClr val="dk1"/>
              </a:buClr>
              <a:buFont typeface="Arial"/>
              <a:buNone/>
            </a:pPr>
            <a:r>
              <a:rPr lang="en-US"/>
              <a:t>List the user stories that you worked on them.(put in order of importance). Stay focused on the parts that you have been working.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5" name="Shape 18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Shape 19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60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The most important user story you worked on it. You have to describe this one very well and be proud of that.</a:t>
            </a:r>
            <a:endParaRPr/>
          </a:p>
          <a:p>
            <a:pPr indent="-317500" lvl="0" marL="457200" marR="0" rtl="0" algn="l">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indent="-317500" lvl="0" marL="457200" marR="0" rtl="0" algn="l">
              <a:spcBef>
                <a:spcPts val="0"/>
              </a:spcBef>
              <a:spcAft>
                <a:spcPts val="0"/>
              </a:spcAft>
              <a:buSzPts val="1400"/>
              <a:buChar char="-"/>
            </a:pPr>
            <a:r>
              <a:rPr lang="en-US"/>
              <a:t>Go into the details of the most important/significant tasks using bullet lists or visual graphs or state chart diagram</a:t>
            </a:r>
            <a:endParaRPr/>
          </a:p>
          <a:p>
            <a:pPr indent="-317500" lvl="0" marL="457200" marR="0" rtl="0" algn="l">
              <a:spcBef>
                <a:spcPts val="0"/>
              </a:spcBef>
              <a:spcAft>
                <a:spcPts val="0"/>
              </a:spcAft>
              <a:buSzPts val="1400"/>
              <a:buChar char="-"/>
            </a:pPr>
            <a:r>
              <a:rPr lang="en-US"/>
              <a:t>Sequence Diagram for this user story is mandatory  (in another separate page if required)</a:t>
            </a:r>
            <a:endParaRPr/>
          </a:p>
          <a:p>
            <a:pPr indent="-317500" lvl="0" marL="457200" marR="0" rtl="0" algn="l">
              <a:spcBef>
                <a:spcPts val="0"/>
              </a:spcBef>
              <a:spcAft>
                <a:spcPts val="0"/>
              </a:spcAft>
              <a:buSzPts val="1400"/>
              <a:buChar char="-"/>
            </a:pPr>
            <a:r>
              <a:rPr lang="en-US"/>
              <a:t>Demo using </a:t>
            </a:r>
            <a:r>
              <a:rPr b="1" lang="en-US"/>
              <a:t>screenshots or GIF</a:t>
            </a:r>
            <a:r>
              <a:rPr lang="en-US"/>
              <a:t> (in another separate page if required)</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2" name="Shape 19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Shape 19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60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The most important user story you worked on it. You have to describe this one very well and be proud of that.</a:t>
            </a:r>
            <a:endParaRPr/>
          </a:p>
          <a:p>
            <a:pPr indent="-317500" lvl="0" marL="457200" marR="0" rtl="0" algn="l">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indent="-317500" lvl="0" marL="457200" marR="0" rtl="0" algn="l">
              <a:spcBef>
                <a:spcPts val="0"/>
              </a:spcBef>
              <a:spcAft>
                <a:spcPts val="0"/>
              </a:spcAft>
              <a:buSzPts val="1400"/>
              <a:buChar char="-"/>
            </a:pPr>
            <a:r>
              <a:rPr lang="en-US"/>
              <a:t>Go into the details of the most important/significant tasks using bullet lists or visual graphs or state chart diagram</a:t>
            </a:r>
            <a:endParaRPr/>
          </a:p>
          <a:p>
            <a:pPr indent="-317500" lvl="0" marL="457200" marR="0" rtl="0" algn="l">
              <a:spcBef>
                <a:spcPts val="0"/>
              </a:spcBef>
              <a:spcAft>
                <a:spcPts val="0"/>
              </a:spcAft>
              <a:buSzPts val="1400"/>
              <a:buChar char="-"/>
            </a:pPr>
            <a:r>
              <a:rPr lang="en-US"/>
              <a:t>Sequence Diagram for this user story is mandatory  (in another separate page if required)</a:t>
            </a:r>
            <a:endParaRPr/>
          </a:p>
          <a:p>
            <a:pPr indent="-317500" lvl="0" marL="457200" marR="0" rtl="0" algn="l">
              <a:spcBef>
                <a:spcPts val="0"/>
              </a:spcBef>
              <a:spcAft>
                <a:spcPts val="0"/>
              </a:spcAft>
              <a:buSzPts val="1400"/>
              <a:buChar char="-"/>
            </a:pPr>
            <a:r>
              <a:rPr lang="en-US"/>
              <a:t>Demo using </a:t>
            </a:r>
            <a:r>
              <a:rPr b="1" lang="en-US"/>
              <a:t>screenshots or GIF</a:t>
            </a:r>
            <a:r>
              <a:rPr lang="en-US"/>
              <a:t> (in another separate page if required)</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0" name="Shape 20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Shape 20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7" name="Shape 20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9" name="Shape 19"/>
          <p:cNvSpPr txBox="1"/>
          <p:nvPr>
            <p:ph type="ctrTitle"/>
          </p:nvPr>
        </p:nvSpPr>
        <p:spPr>
          <a:xfrm>
            <a:off x="1600200" y="2492375"/>
            <a:ext cx="6762749" cy="1470025"/>
          </a:xfrm>
          <a:prstGeom prst="rect">
            <a:avLst/>
          </a:prstGeom>
          <a:noFill/>
          <a:ln>
            <a:noFill/>
          </a:ln>
        </p:spPr>
        <p:txBody>
          <a:bodyPr anchorCtr="0" anchor="b" bIns="91425" lIns="91425" spcFirstLastPara="1" rIns="91425" wrap="square" tIns="91425"/>
          <a:lstStyle>
            <a:lvl1pPr indent="0" lvl="0" marL="0" marR="0" rtl="0" algn="r">
              <a:spcBef>
                <a:spcPts val="0"/>
              </a:spcBef>
              <a:spcAft>
                <a:spcPts val="0"/>
              </a:spcAft>
              <a:buSzPts val="1400"/>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1" y="3966882"/>
            <a:ext cx="6762749" cy="1752600"/>
          </a:xfrm>
          <a:prstGeom prst="rect">
            <a:avLst/>
          </a:prstGeom>
          <a:noFill/>
          <a:ln>
            <a:noFill/>
          </a:ln>
        </p:spPr>
        <p:txBody>
          <a:bodyPr anchorCtr="0" anchor="t" bIns="91425" lIns="91425" spcFirstLastPara="1" rIns="91425" wrap="square" tIns="91425"/>
          <a:lstStyle>
            <a:lvl1pPr indent="0" lvl="0" marL="0" marR="0" rtl="0" algn="r">
              <a:spcBef>
                <a:spcPts val="600"/>
              </a:spcBef>
              <a:spcAft>
                <a:spcPts val="0"/>
              </a:spcAft>
              <a:buClr>
                <a:schemeClr val="lt1"/>
              </a:buClr>
              <a:buSzPts val="2200"/>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SzPts val="2000"/>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
        <p:nvSpPr>
          <p:cNvPr id="22" name="Shape 22"/>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95" name="Shape 9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00" name="Shape 100"/>
          <p:cNvSpPr txBox="1"/>
          <p:nvPr>
            <p:ph type="title"/>
          </p:nvPr>
        </p:nvSpPr>
        <p:spPr>
          <a:xfrm>
            <a:off x="779464" y="590550"/>
            <a:ext cx="3657600" cy="116205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8"/>
            <a:ext cx="3657600" cy="5308787"/>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spcFirstLastPara="1" rIns="91425" wrap="square" tIns="91425"/>
          <a:lstStyle>
            <a:lvl1pPr indent="-228600" lvl="0" marL="457200" marR="0" rtl="0" algn="ctr">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3" y="187325"/>
            <a:ext cx="8535987" cy="6483350"/>
          </a:xfrm>
          <a:prstGeom prst="rect">
            <a:avLst/>
          </a:prstGeom>
          <a:noFill/>
          <a:ln>
            <a:noFill/>
          </a:ln>
        </p:spPr>
      </p:pic>
      <p:sp>
        <p:nvSpPr>
          <p:cNvPr id="108" name="Shape 108"/>
          <p:cNvSpPr txBox="1"/>
          <p:nvPr>
            <p:ph type="title"/>
          </p:nvPr>
        </p:nvSpPr>
        <p:spPr>
          <a:xfrm>
            <a:off x="3886200" y="533400"/>
            <a:ext cx="447675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4" y="1828800"/>
            <a:ext cx="4474539"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3" y="179292"/>
            <a:ext cx="3281087" cy="6483096"/>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8"/>
            <a:ext cx="2676525"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Alt.">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16" name="Shape 116"/>
          <p:cNvSpPr txBox="1"/>
          <p:nvPr>
            <p:ph type="title"/>
          </p:nvPr>
        </p:nvSpPr>
        <p:spPr>
          <a:xfrm>
            <a:off x="4710953" y="533400"/>
            <a:ext cx="365760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24" name="Shape 124"/>
          <p:cNvSpPr txBox="1"/>
          <p:nvPr>
            <p:ph type="title"/>
          </p:nvPr>
        </p:nvSpPr>
        <p:spPr>
          <a:xfrm>
            <a:off x="808038" y="3778624"/>
            <a:ext cx="7560515" cy="110265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4"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4" y="4827493"/>
            <a:ext cx="7559977" cy="1220881"/>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2" name="Shape 13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3" cy="7583487"/>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9" name="Shape 139"/>
          <p:cNvSpPr txBox="1"/>
          <p:nvPr>
            <p:ph type="title"/>
          </p:nvPr>
        </p:nvSpPr>
        <p:spPr>
          <a:xfrm rot="5400000">
            <a:off x="5373267" y="2734843"/>
            <a:ext cx="5268912" cy="1358153"/>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26" name="Shape 26"/>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500" cy="6483350"/>
          </a:xfrm>
          <a:prstGeom prst="rect">
            <a:avLst/>
          </a:prstGeom>
          <a:noFill/>
          <a:ln>
            <a:noFill/>
          </a:ln>
        </p:spPr>
      </p:pic>
      <p:sp>
        <p:nvSpPr>
          <p:cNvPr id="33" name="Shape 33"/>
          <p:cNvSpPr txBox="1"/>
          <p:nvPr>
            <p:ph type="title"/>
          </p:nvPr>
        </p:nvSpPr>
        <p:spPr>
          <a:xfrm>
            <a:off x="779463" y="2591360"/>
            <a:ext cx="7583487" cy="13620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3" y="3950354"/>
            <a:ext cx="7583487" cy="1500187"/>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20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888888"/>
              </a:buClr>
              <a:buSzPts val="2000"/>
              <a:buFont typeface="Noto Sans Symbols"/>
              <a:buNone/>
              <a:defRPr b="0" i="0" sz="1800" u="none" cap="none" strike="noStrike">
                <a:solidFill>
                  <a:srgbClr val="888888"/>
                </a:solidFill>
                <a:latin typeface="Trebuchet MS"/>
                <a:ea typeface="Trebuchet MS"/>
                <a:cs typeface="Trebuchet MS"/>
                <a:sym typeface="Trebuchet MS"/>
              </a:defRPr>
            </a:lvl2pPr>
            <a:lvl3pPr indent="-228600" lvl="2" marL="1371600" marR="0" rtl="0" algn="l">
              <a:spcBef>
                <a:spcPts val="600"/>
              </a:spcBef>
              <a:spcAft>
                <a:spcPts val="0"/>
              </a:spcAft>
              <a:buClr>
                <a:srgbClr val="888888"/>
              </a:buClr>
              <a:buSzPts val="1800"/>
              <a:buFont typeface="Noto Sans Symbols"/>
              <a:buNone/>
              <a:defRPr b="0" i="0" sz="1600" u="none" cap="none" strike="noStrike">
                <a:solidFill>
                  <a:srgbClr val="888888"/>
                </a:solidFill>
                <a:latin typeface="Trebuchet MS"/>
                <a:ea typeface="Trebuchet MS"/>
                <a:cs typeface="Trebuchet MS"/>
                <a:sym typeface="Trebuchet MS"/>
              </a:defRPr>
            </a:lvl3pPr>
            <a:lvl4pPr indent="-228600" lvl="3" marL="18288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4pPr>
            <a:lvl5pPr indent="-228600" lvl="4" marL="22860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40" name="Shape 4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cxnSp>
        <p:nvCxnSpPr>
          <p:cNvPr id="48" name="Shape 48"/>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49" name="Shape 49"/>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cxnSp>
        <p:nvCxnSpPr>
          <p:cNvPr id="50" name="Shape 50"/>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51" name="Shape 51"/>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sp>
        <p:nvSpPr>
          <p:cNvPr id="52" name="Shape 52"/>
          <p:cNvSpPr txBox="1"/>
          <p:nvPr>
            <p:ph type="title"/>
          </p:nvPr>
        </p:nvSpPr>
        <p:spPr>
          <a:xfrm>
            <a:off x="779463" y="381000"/>
            <a:ext cx="7583487" cy="104438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3"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3"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62" name="Shape 6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1"/>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0" name="Shape 7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9" name="Shape 7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89" name="Shape 8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8"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pic>
        <p:nvPicPr>
          <p:cNvPr descr="FIULogo_H_CMYK_fx.png" id="16" name="Shape 16"/>
          <p:cNvPicPr preferRelativeResize="0"/>
          <p:nvPr/>
        </p:nvPicPr>
        <p:blipFill rotWithShape="1">
          <a:blip r:embed="rId1">
            <a:alphaModFix/>
          </a:blip>
          <a:srcRect b="0" l="0" r="0" t="0"/>
          <a:stretch/>
        </p:blipFill>
        <p:spPr>
          <a:xfrm>
            <a:off x="6103938" y="5959475"/>
            <a:ext cx="2430462" cy="6937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8"/>
            <a:ext cx="8686800" cy="390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VR-Gaming to Broad </a:t>
            </a:r>
            <a:endParaRPr/>
          </a:p>
          <a:p>
            <a:pPr indent="0" lvl="0" marL="0" rtl="0" algn="ctr">
              <a:spcBef>
                <a:spcPts val="0"/>
              </a:spcBef>
              <a:spcAft>
                <a:spcPts val="0"/>
              </a:spcAft>
              <a:buClr>
                <a:schemeClr val="dk1"/>
              </a:buClr>
              <a:buFont typeface="Arial"/>
              <a:buNone/>
            </a:pPr>
            <a:r>
              <a:rPr lang="en-US"/>
              <a:t>Participation in CS 1.0</a:t>
            </a:r>
            <a:endParaRPr/>
          </a:p>
          <a:p>
            <a:pPr indent="0" lvl="0" marL="0" marR="0" rtl="0" algn="ctr">
              <a:spcBef>
                <a:spcPts val="0"/>
              </a:spcBef>
              <a:spcAft>
                <a:spcPts val="0"/>
              </a:spcAft>
              <a:buNone/>
            </a:pPr>
            <a:r>
              <a:t/>
            </a:r>
            <a:endParaRPr sz="2900"/>
          </a:p>
          <a:p>
            <a:pPr indent="0" lvl="0" marL="0" marR="0" rtl="0" algn="ctr">
              <a:spcBef>
                <a:spcPts val="0"/>
              </a:spcBef>
              <a:spcAft>
                <a:spcPts val="0"/>
              </a:spcAft>
              <a:buNone/>
            </a:pPr>
            <a:r>
              <a:rPr b="0" i="0" lang="en-US" sz="2500" u="none" cap="none" strike="noStrike">
                <a:solidFill>
                  <a:srgbClr val="001D4D"/>
                </a:solidFill>
                <a:latin typeface="Trebuchet MS"/>
                <a:ea typeface="Trebuchet MS"/>
                <a:cs typeface="Trebuchet MS"/>
                <a:sym typeface="Trebuchet MS"/>
              </a:rPr>
              <a:t>Team Member: </a:t>
            </a:r>
            <a:r>
              <a:rPr lang="en-US" sz="2500"/>
              <a:t>Daniel Perez</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a:t>
            </a:r>
            <a:r>
              <a:rPr lang="en-US" sz="2500"/>
              <a:t>Francisco Ortega</a:t>
            </a:r>
            <a:endParaRPr b="0" i="0" sz="25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endParaRPr b="0" i="0" sz="4400" u="none" cap="none" strike="noStrike">
              <a:solidFill>
                <a:srgbClr val="001D4D"/>
              </a:solidFill>
              <a:latin typeface="Trebuchet MS"/>
              <a:ea typeface="Trebuchet MS"/>
              <a:cs typeface="Trebuchet MS"/>
              <a:sym typeface="Trebuchet MS"/>
            </a:endParaRPr>
          </a:p>
        </p:txBody>
      </p:sp>
      <p:sp>
        <p:nvSpPr>
          <p:cNvPr id="150" name="Shape 150"/>
          <p:cNvSpPr txBox="1"/>
          <p:nvPr>
            <p:ph idx="1" type="subTitle"/>
          </p:nvPr>
        </p:nvSpPr>
        <p:spPr>
          <a:xfrm>
            <a:off x="228600" y="5643562"/>
            <a:ext cx="8686800" cy="1219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Font typeface="Noto Sans Symbols"/>
              <a:buNone/>
            </a:pPr>
            <a:r>
              <a:rPr lang="en-US">
                <a:solidFill>
                  <a:srgbClr val="666666"/>
                </a:solidFill>
              </a:rPr>
              <a:t> </a:t>
            </a:r>
            <a:endParaRPr b="0" i="0" sz="1800" u="none" cap="none" strike="noStrike">
              <a:solidFill>
                <a:srgbClr val="666666"/>
              </a:solidFill>
              <a:latin typeface="Trebuchet MS"/>
              <a:ea typeface="Trebuchet MS"/>
              <a:cs typeface="Trebuchet MS"/>
              <a:sym typeface="Trebuchet MS"/>
            </a:endParaRPr>
          </a:p>
        </p:txBody>
      </p:sp>
      <p:sp>
        <p:nvSpPr>
          <p:cNvPr id="151" name="Shape 151"/>
          <p:cNvSpPr txBox="1"/>
          <p:nvPr/>
        </p:nvSpPr>
        <p:spPr>
          <a:xfrm>
            <a:off x="135925" y="556025"/>
            <a:ext cx="8686800" cy="7227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rgbClr val="001D4D"/>
                </a:solidFill>
                <a:latin typeface="Trebuchet MS"/>
                <a:ea typeface="Trebuchet MS"/>
                <a:cs typeface="Trebuchet MS"/>
                <a:sym typeface="Trebuchet MS"/>
              </a:rPr>
              <a:t>Final Presentation</a:t>
            </a:r>
            <a:endParaRPr b="0" i="0" sz="3600" u="none" cap="none" strike="noStrike">
              <a:solidFill>
                <a:srgbClr val="001D4D"/>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600">
                <a:solidFill>
                  <a:srgbClr val="001D4D"/>
                </a:solidFill>
                <a:latin typeface="Trebuchet MS"/>
                <a:ea typeface="Trebuchet MS"/>
                <a:cs typeface="Trebuchet MS"/>
                <a:sym typeface="Trebuchet MS"/>
              </a:rPr>
              <a:t>Spring 2018</a:t>
            </a:r>
            <a:endParaRPr sz="2600">
              <a:solidFill>
                <a:srgbClr val="001D4D"/>
              </a:solidFill>
              <a:latin typeface="Trebuchet MS"/>
              <a:ea typeface="Trebuchet MS"/>
              <a:cs typeface="Trebuchet MS"/>
              <a:sym typeface="Trebuchet MS"/>
            </a:endParaRPr>
          </a:p>
        </p:txBody>
      </p:sp>
      <p:pic>
        <p:nvPicPr>
          <p:cNvPr id="152" name="Shape 152"/>
          <p:cNvPicPr preferRelativeResize="0"/>
          <p:nvPr/>
        </p:nvPicPr>
        <p:blipFill>
          <a:blip r:embed="rId3">
            <a:alphaModFix/>
          </a:blip>
          <a:stretch>
            <a:fillRect/>
          </a:stretch>
        </p:blipFill>
        <p:spPr>
          <a:xfrm>
            <a:off x="228600" y="5481650"/>
            <a:ext cx="2752700" cy="1376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Calculate Weight on Scale</a:t>
            </a:r>
            <a:endParaRPr b="0" i="0" sz="2400" u="none" cap="none" strike="noStrike">
              <a:solidFill>
                <a:srgbClr val="001D4D"/>
              </a:solidFill>
              <a:latin typeface="Trebuchet MS"/>
              <a:ea typeface="Trebuchet MS"/>
              <a:cs typeface="Trebuchet MS"/>
              <a:sym typeface="Trebuchet MS"/>
            </a:endParaRPr>
          </a:p>
        </p:txBody>
      </p:sp>
      <p:pic>
        <p:nvPicPr>
          <p:cNvPr id="218" name="Shape 218"/>
          <p:cNvPicPr preferRelativeResize="0"/>
          <p:nvPr/>
        </p:nvPicPr>
        <p:blipFill>
          <a:blip r:embed="rId3">
            <a:alphaModFix/>
          </a:blip>
          <a:stretch>
            <a:fillRect/>
          </a:stretch>
        </p:blipFill>
        <p:spPr>
          <a:xfrm>
            <a:off x="428775" y="1425600"/>
            <a:ext cx="5553099" cy="4769975"/>
          </a:xfrm>
          <a:prstGeom prst="rect">
            <a:avLst/>
          </a:prstGeom>
          <a:noFill/>
          <a:ln>
            <a:noFill/>
          </a:ln>
        </p:spPr>
      </p:pic>
      <p:pic>
        <p:nvPicPr>
          <p:cNvPr id="219" name="Shape 219"/>
          <p:cNvPicPr preferRelativeResize="0"/>
          <p:nvPr/>
        </p:nvPicPr>
        <p:blipFill>
          <a:blip r:embed="rId4">
            <a:alphaModFix/>
          </a:blip>
          <a:stretch>
            <a:fillRect/>
          </a:stretch>
        </p:blipFill>
        <p:spPr>
          <a:xfrm>
            <a:off x="5981874" y="3352250"/>
            <a:ext cx="2857326" cy="20193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Puzzle Completion</a:t>
            </a:r>
            <a:endParaRPr b="0" i="0" sz="2400" u="none" cap="none" strike="noStrike">
              <a:solidFill>
                <a:srgbClr val="001D4D"/>
              </a:solidFill>
              <a:latin typeface="Trebuchet MS"/>
              <a:ea typeface="Trebuchet MS"/>
              <a:cs typeface="Trebuchet MS"/>
              <a:sym typeface="Trebuchet MS"/>
            </a:endParaRPr>
          </a:p>
        </p:txBody>
      </p:sp>
      <p:pic>
        <p:nvPicPr>
          <p:cNvPr id="226" name="Shape 226"/>
          <p:cNvPicPr preferRelativeResize="0"/>
          <p:nvPr/>
        </p:nvPicPr>
        <p:blipFill>
          <a:blip r:embed="rId3">
            <a:alphaModFix/>
          </a:blip>
          <a:stretch>
            <a:fillRect/>
          </a:stretch>
        </p:blipFill>
        <p:spPr>
          <a:xfrm>
            <a:off x="5052575" y="2014425"/>
            <a:ext cx="3730600" cy="1693550"/>
          </a:xfrm>
          <a:prstGeom prst="rect">
            <a:avLst/>
          </a:prstGeom>
          <a:noFill/>
          <a:ln>
            <a:noFill/>
          </a:ln>
        </p:spPr>
      </p:pic>
      <p:pic>
        <p:nvPicPr>
          <p:cNvPr id="227" name="Shape 227"/>
          <p:cNvPicPr preferRelativeResize="0"/>
          <p:nvPr/>
        </p:nvPicPr>
        <p:blipFill>
          <a:blip r:embed="rId4">
            <a:alphaModFix/>
          </a:blip>
          <a:stretch>
            <a:fillRect/>
          </a:stretch>
        </p:blipFill>
        <p:spPr>
          <a:xfrm>
            <a:off x="5052575" y="4066530"/>
            <a:ext cx="3730600" cy="1535195"/>
          </a:xfrm>
          <a:prstGeom prst="rect">
            <a:avLst/>
          </a:prstGeom>
          <a:noFill/>
          <a:ln>
            <a:noFill/>
          </a:ln>
        </p:spPr>
      </p:pic>
      <p:pic>
        <p:nvPicPr>
          <p:cNvPr id="228" name="Shape 228"/>
          <p:cNvPicPr preferRelativeResize="0"/>
          <p:nvPr/>
        </p:nvPicPr>
        <p:blipFill>
          <a:blip r:embed="rId5">
            <a:alphaModFix/>
          </a:blip>
          <a:stretch>
            <a:fillRect/>
          </a:stretch>
        </p:blipFill>
        <p:spPr>
          <a:xfrm>
            <a:off x="474675" y="1425600"/>
            <a:ext cx="4870049" cy="5127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Enter Room Trigger</a:t>
            </a:r>
            <a:endParaRPr b="0" i="0" sz="2400" u="none" cap="none" strike="noStrike">
              <a:solidFill>
                <a:srgbClr val="001D4D"/>
              </a:solidFill>
              <a:latin typeface="Trebuchet MS"/>
              <a:ea typeface="Trebuchet MS"/>
              <a:cs typeface="Trebuchet MS"/>
              <a:sym typeface="Trebuchet MS"/>
            </a:endParaRPr>
          </a:p>
        </p:txBody>
      </p:sp>
      <p:pic>
        <p:nvPicPr>
          <p:cNvPr id="235" name="Shape 235"/>
          <p:cNvPicPr preferRelativeResize="0"/>
          <p:nvPr/>
        </p:nvPicPr>
        <p:blipFill>
          <a:blip r:embed="rId3">
            <a:alphaModFix/>
          </a:blip>
          <a:stretch>
            <a:fillRect/>
          </a:stretch>
        </p:blipFill>
        <p:spPr>
          <a:xfrm>
            <a:off x="467750" y="1578000"/>
            <a:ext cx="5943600" cy="4010025"/>
          </a:xfrm>
          <a:prstGeom prst="rect">
            <a:avLst/>
          </a:prstGeom>
          <a:noFill/>
          <a:ln>
            <a:noFill/>
          </a:ln>
        </p:spPr>
      </p:pic>
      <p:pic>
        <p:nvPicPr>
          <p:cNvPr id="236" name="Shape 236"/>
          <p:cNvPicPr preferRelativeResize="0"/>
          <p:nvPr/>
        </p:nvPicPr>
        <p:blipFill>
          <a:blip r:embed="rId4">
            <a:alphaModFix/>
          </a:blip>
          <a:stretch>
            <a:fillRect/>
          </a:stretch>
        </p:blipFill>
        <p:spPr>
          <a:xfrm>
            <a:off x="6411350" y="2403225"/>
            <a:ext cx="2307475" cy="2633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sp>
        <p:nvSpPr>
          <p:cNvPr id="243" name="Shape 243"/>
          <p:cNvSpPr txBox="1"/>
          <p:nvPr>
            <p:ph idx="1" type="body"/>
          </p:nvPr>
        </p:nvSpPr>
        <p:spPr>
          <a:xfrm>
            <a:off x="779475" y="1828800"/>
            <a:ext cx="7583400" cy="4596300"/>
          </a:xfrm>
          <a:prstGeom prst="rect">
            <a:avLst/>
          </a:prstGeom>
          <a:noFill/>
          <a:ln>
            <a:noFill/>
          </a:ln>
        </p:spPr>
        <p:txBody>
          <a:bodyPr anchorCtr="0" anchor="t" bIns="45700" lIns="91425" spcFirstLastPara="1" rIns="91425" wrap="square" tIns="45700">
            <a:noAutofit/>
          </a:bodyPr>
          <a:lstStyle/>
          <a:p>
            <a:pPr indent="0" lvl="0" marL="0" rtl="0">
              <a:spcBef>
                <a:spcPts val="1000"/>
              </a:spcBef>
              <a:spcAft>
                <a:spcPts val="0"/>
              </a:spcAft>
              <a:buClr>
                <a:schemeClr val="dk1"/>
              </a:buClr>
              <a:buSzPts val="1100"/>
              <a:buFont typeface="Arial"/>
              <a:buNone/>
            </a:pPr>
            <a:r>
              <a:rPr b="1" lang="en-US" sz="1400">
                <a:solidFill>
                  <a:schemeClr val="dk1"/>
                </a:solidFill>
                <a:latin typeface="Times New Roman"/>
                <a:ea typeface="Times New Roman"/>
                <a:cs typeface="Times New Roman"/>
                <a:sym typeface="Times New Roman"/>
              </a:rPr>
              <a:t>Unit Test</a:t>
            </a:r>
            <a:endParaRPr b="1" sz="1400">
              <a:solidFill>
                <a:schemeClr val="dk1"/>
              </a:solidFill>
              <a:latin typeface="Times New Roman"/>
              <a:ea typeface="Times New Roman"/>
              <a:cs typeface="Times New Roman"/>
              <a:sym typeface="Times New Roman"/>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Test case ID: metrics_start</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Description/Summary of Test: Metrics start collecting data when the player clicks on start game.</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Pre-condition: Player clicks on the “start game” button.</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Expected Results: The metrics begin recording data.</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Actual Result: The metrics began recording data.</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Status (Fail/Pass): Pass</a:t>
            </a:r>
            <a:endParaRPr sz="1100">
              <a:solidFill>
                <a:schemeClr val="dk1"/>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Test case ID: generate_id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Description/Summary of Test: Generate a unique player ID at the start of the game.</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Pre-condition: The game is started.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Expected Results: Generates a unique player id.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Actual Result: A unique player id was generated.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Status (Fail/Pass): Pass</a:t>
            </a:r>
            <a:endParaRPr sz="1050">
              <a:solidFill>
                <a:schemeClr val="dk1"/>
              </a:solidFill>
              <a:highlight>
                <a:srgbClr val="FFFFFF"/>
              </a:highlight>
              <a:latin typeface="Arial"/>
              <a:ea typeface="Arial"/>
              <a:cs typeface="Arial"/>
              <a:sym typeface="Arial"/>
            </a:endParaRPr>
          </a:p>
          <a:p>
            <a:pPr indent="0" lvl="0" marL="0" rtl="0">
              <a:spcBef>
                <a:spcPts val="400"/>
              </a:spcBef>
              <a:spcAft>
                <a:spcPts val="0"/>
              </a:spcAft>
              <a:buClr>
                <a:schemeClr val="dk1"/>
              </a:buClr>
              <a:buSzPts val="1100"/>
              <a:buFont typeface="Arial"/>
              <a:buNone/>
            </a:pPr>
            <a:r>
              <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Test case ID: collect_date_and_time</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Description/Summary of Test: The date and time that the game is started is recorded.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Pre-condition: The game is started.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Expected Results: The date and time is recorded.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Actual Result: The date and time was recorded.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Status (Fail/Pass): Pass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sp>
        <p:nvSpPr>
          <p:cNvPr id="250" name="Shape 250"/>
          <p:cNvSpPr txBox="1"/>
          <p:nvPr>
            <p:ph idx="1" type="body"/>
          </p:nvPr>
        </p:nvSpPr>
        <p:spPr>
          <a:xfrm>
            <a:off x="779475" y="1828800"/>
            <a:ext cx="7583400" cy="4596300"/>
          </a:xfrm>
          <a:prstGeom prst="rect">
            <a:avLst/>
          </a:prstGeom>
          <a:noFill/>
          <a:ln>
            <a:noFill/>
          </a:ln>
        </p:spPr>
        <p:txBody>
          <a:bodyPr anchorCtr="0" anchor="t" bIns="45700" lIns="91425" spcFirstLastPara="1" rIns="91425" wrap="square" tIns="45700">
            <a:noAutofit/>
          </a:bodyPr>
          <a:lstStyle/>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Test case ID: collect_time_room_entered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Description/Summary of Test: The time for when a room is entered is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Pre-condition: The player enters a room.</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Expected Results: The entered room time is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Actual Result: The entered room time was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Status (Fail/Pass): Pass</a:t>
            </a:r>
            <a:endParaRPr sz="1050">
              <a:solidFill>
                <a:schemeClr val="dk1"/>
              </a:solidFill>
              <a:highlight>
                <a:srgbClr val="FFFFFF"/>
              </a:highlight>
              <a:latin typeface="Arial"/>
              <a:ea typeface="Arial"/>
              <a:cs typeface="Arial"/>
              <a:sym typeface="Arial"/>
            </a:endParaRPr>
          </a:p>
          <a:p>
            <a:pPr indent="0" lvl="0" marL="0" rtl="0">
              <a:spcBef>
                <a:spcPts val="400"/>
              </a:spcBef>
              <a:spcAft>
                <a:spcPts val="0"/>
              </a:spcAft>
              <a:buClr>
                <a:schemeClr val="dk1"/>
              </a:buClr>
              <a:buSzPts val="1100"/>
              <a:buFont typeface="Arial"/>
              <a:buNone/>
            </a:pPr>
            <a:r>
              <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Test case ID: collect_time_puzzle_started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Description/Summary of Test: The time for when a puzzle is started is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Pre-condition: The player starts the puzzle.</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Expected Results: The puzzle started time is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Actual Result: The puzzle started time was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Status (Fail/Pass): Pass</a:t>
            </a:r>
            <a:endParaRPr sz="1050">
              <a:solidFill>
                <a:schemeClr val="dk1"/>
              </a:solidFill>
              <a:highlight>
                <a:srgbClr val="FFFFFF"/>
              </a:highlight>
              <a:latin typeface="Arial"/>
              <a:ea typeface="Arial"/>
              <a:cs typeface="Arial"/>
              <a:sym typeface="Arial"/>
            </a:endParaRPr>
          </a:p>
          <a:p>
            <a:pPr indent="0" lvl="0" marL="0" rtl="0">
              <a:spcBef>
                <a:spcPts val="400"/>
              </a:spcBef>
              <a:spcAft>
                <a:spcPts val="0"/>
              </a:spcAft>
              <a:buClr>
                <a:schemeClr val="dk1"/>
              </a:buClr>
              <a:buSzPts val="1100"/>
              <a:buFont typeface="Arial"/>
              <a:buNone/>
            </a:pPr>
            <a:r>
              <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Test case ID: collect_time_puzzle_solved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Description/Summary of Test: The time for when a puzzle is solved is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Pre-condition: The player solves the puzzle.</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Expected Results: The puzzle solved time is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Actual Result: The puzzle solved time was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Status (Fail/Pass): Pass</a:t>
            </a:r>
            <a:endParaRPr sz="1050">
              <a:solidFill>
                <a:schemeClr val="dk1"/>
              </a:solidFill>
              <a:highlight>
                <a:srgbClr val="FFFFFF"/>
              </a:highlight>
              <a:latin typeface="Arial"/>
              <a:ea typeface="Arial"/>
              <a:cs typeface="Arial"/>
              <a:sym typeface="Arial"/>
            </a:endParaRPr>
          </a:p>
          <a:p>
            <a:pPr indent="0" lvl="0" marL="0" rtl="0">
              <a:spcBef>
                <a:spcPts val="400"/>
              </a:spcBef>
              <a:spcAft>
                <a:spcPts val="0"/>
              </a:spcAft>
              <a:buNone/>
            </a:pPr>
            <a:r>
              <a:t/>
            </a:r>
            <a:endParaRPr sz="1050">
              <a:solidFill>
                <a:schemeClr val="dk1"/>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sp>
        <p:nvSpPr>
          <p:cNvPr id="257" name="Shape 257"/>
          <p:cNvSpPr txBox="1"/>
          <p:nvPr>
            <p:ph idx="1" type="body"/>
          </p:nvPr>
        </p:nvSpPr>
        <p:spPr>
          <a:xfrm>
            <a:off x="779475" y="1828800"/>
            <a:ext cx="7583400" cy="4596300"/>
          </a:xfrm>
          <a:prstGeom prst="rect">
            <a:avLst/>
          </a:prstGeom>
          <a:noFill/>
          <a:ln>
            <a:noFill/>
          </a:ln>
        </p:spPr>
        <p:txBody>
          <a:bodyPr anchorCtr="0" anchor="t" bIns="45700" lIns="91425" spcFirstLastPara="1" rIns="91425" wrap="square" tIns="45700">
            <a:noAutofit/>
          </a:bodyPr>
          <a:lstStyle/>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Test case ID: collect_time_room_exited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Description/Summary of Test: The time for when a room is exited is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Pre-condition: The player exits a room.</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Expected Results: The exited room time is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Actual Result: The exited room time was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Status (Fail/Pass): Pass</a:t>
            </a:r>
            <a:endParaRPr sz="1050">
              <a:solidFill>
                <a:schemeClr val="dk1"/>
              </a:solidFill>
              <a:highlight>
                <a:srgbClr val="FFFFFF"/>
              </a:highlight>
              <a:latin typeface="Arial"/>
              <a:ea typeface="Arial"/>
              <a:cs typeface="Arial"/>
              <a:sym typeface="Arial"/>
            </a:endParaRPr>
          </a:p>
          <a:p>
            <a:pPr indent="0" lvl="0" marL="0" rtl="0">
              <a:spcBef>
                <a:spcPts val="400"/>
              </a:spcBef>
              <a:spcAft>
                <a:spcPts val="0"/>
              </a:spcAft>
              <a:buClr>
                <a:schemeClr val="dk1"/>
              </a:buClr>
              <a:buSzPts val="1100"/>
              <a:buFont typeface="Arial"/>
              <a:buNone/>
            </a:pPr>
            <a:r>
              <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Test case ID: collect_total_number_of_tries</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Description/Summary of Test: The number of attempts made to solve the puzzle is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Pre-condition: The player solved the puzzle.</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Expected Results: The total number of tries is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Actual Result: The total number of tries was collected.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Status (Fail/Pass): Pass</a:t>
            </a:r>
            <a:endParaRPr sz="1050">
              <a:solidFill>
                <a:schemeClr val="dk1"/>
              </a:solidFill>
              <a:highlight>
                <a:srgbClr val="FFFFFF"/>
              </a:highlight>
              <a:latin typeface="Arial"/>
              <a:ea typeface="Arial"/>
              <a:cs typeface="Arial"/>
              <a:sym typeface="Arial"/>
            </a:endParaRPr>
          </a:p>
          <a:p>
            <a:pPr indent="0" lvl="0" marL="0" rtl="0">
              <a:spcBef>
                <a:spcPts val="400"/>
              </a:spcBef>
              <a:spcAft>
                <a:spcPts val="0"/>
              </a:spcAft>
              <a:buClr>
                <a:schemeClr val="dk1"/>
              </a:buClr>
              <a:buSzPts val="1100"/>
              <a:buFont typeface="Arial"/>
              <a:buNone/>
            </a:pPr>
            <a:r>
              <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Test case ID:  record_player_location_rotation</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Description/Summary of Test: Players location and rotation is being collected every second.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Pre-condition: The game is started.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Expected Results: Payers location and rotation gets collected every second.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Actual Result: Players location and rotation is collected every second.</a:t>
            </a:r>
            <a:endParaRPr sz="1050">
              <a:solidFill>
                <a:schemeClr val="dk1"/>
              </a:solidFill>
              <a:highlight>
                <a:srgbClr val="FFFFFF"/>
              </a:highlight>
              <a:latin typeface="Arial"/>
              <a:ea typeface="Arial"/>
              <a:cs typeface="Arial"/>
              <a:sym typeface="Arial"/>
            </a:endParaRPr>
          </a:p>
          <a:p>
            <a:pPr indent="-292100" lvl="0" marL="561975" rtl="0">
              <a:spcBef>
                <a:spcPts val="400"/>
              </a:spcBef>
              <a:spcAft>
                <a:spcPts val="0"/>
              </a:spcAft>
              <a:buClr>
                <a:schemeClr val="dk1"/>
              </a:buClr>
              <a:buSzPts val="1000"/>
              <a:buFont typeface="Arial"/>
              <a:buChar char="●"/>
            </a:pPr>
            <a:r>
              <a:rPr lang="en-US" sz="1050">
                <a:solidFill>
                  <a:schemeClr val="dk1"/>
                </a:solidFill>
                <a:highlight>
                  <a:srgbClr val="FFFFFF"/>
                </a:highlight>
                <a:latin typeface="Arial"/>
                <a:ea typeface="Arial"/>
                <a:cs typeface="Arial"/>
                <a:sym typeface="Arial"/>
              </a:rPr>
              <a:t>Status (Fail/Pass): Pass</a:t>
            </a:r>
            <a:endParaRPr sz="1050">
              <a:solidFill>
                <a:schemeClr val="dk1"/>
              </a:solidFill>
              <a:highlight>
                <a:srgbClr val="FFFFFF"/>
              </a:highlight>
              <a:latin typeface="Arial"/>
              <a:ea typeface="Arial"/>
              <a:cs typeface="Arial"/>
              <a:sym typeface="Arial"/>
            </a:endParaRPr>
          </a:p>
          <a:p>
            <a:pPr indent="0" lvl="0" marL="0" rtl="0">
              <a:spcBef>
                <a:spcPts val="400"/>
              </a:spcBef>
              <a:spcAft>
                <a:spcPts val="0"/>
              </a:spcAft>
              <a:buNone/>
            </a:pPr>
            <a:r>
              <a:t/>
            </a:r>
            <a:endParaRPr sz="1050">
              <a:solidFill>
                <a:schemeClr val="dk1"/>
              </a:solidFill>
              <a:highlight>
                <a:srgbClr val="FFFFFF"/>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Summary</a:t>
            </a:r>
            <a:endParaRPr b="0" i="0" sz="3800" u="none" cap="none" strike="noStrike">
              <a:solidFill>
                <a:srgbClr val="001D4D"/>
              </a:solidFill>
              <a:latin typeface="Trebuchet MS"/>
              <a:ea typeface="Trebuchet MS"/>
              <a:cs typeface="Trebuchet MS"/>
              <a:sym typeface="Trebuchet MS"/>
            </a:endParaRPr>
          </a:p>
        </p:txBody>
      </p:sp>
      <p:sp>
        <p:nvSpPr>
          <p:cNvPr id="264" name="Shape 264"/>
          <p:cNvSpPr txBox="1"/>
          <p:nvPr>
            <p:ph idx="1" type="body"/>
          </p:nvPr>
        </p:nvSpPr>
        <p:spPr>
          <a:xfrm>
            <a:off x="505762" y="1454000"/>
            <a:ext cx="8130900" cy="4208400"/>
          </a:xfrm>
          <a:prstGeom prst="rect">
            <a:avLst/>
          </a:prstGeom>
          <a:noFill/>
          <a:ln>
            <a:noFill/>
          </a:ln>
        </p:spPr>
        <p:txBody>
          <a:bodyPr anchorCtr="0" anchor="t" bIns="45700" lIns="91425" spcFirstLastPara="1" rIns="91425" wrap="square" tIns="45700">
            <a:noAutofit/>
          </a:bodyPr>
          <a:lstStyle/>
          <a:p>
            <a:pPr indent="-282575" lvl="0" marL="282575" marR="0" rtl="0" algn="l">
              <a:spcBef>
                <a:spcPts val="0"/>
              </a:spcBef>
              <a:spcAft>
                <a:spcPts val="0"/>
              </a:spcAft>
              <a:buClr>
                <a:srgbClr val="001D4D"/>
              </a:buClr>
              <a:buSzPts val="2200"/>
              <a:buFont typeface="Noto Sans Symbols"/>
              <a:buChar char="●"/>
            </a:pPr>
            <a:r>
              <a:rPr lang="en-US"/>
              <a:t>The purpose of Alchemist Escape is to offer an entertaining game that increases CS interest and awareness. Players can learn about CS concepts through gameplay, without the need of having any CS knowledge.</a:t>
            </a:r>
            <a:endParaRPr/>
          </a:p>
          <a:p>
            <a:pPr indent="-282575" lvl="0" marL="282575" marR="0" rtl="0" algn="l">
              <a:spcBef>
                <a:spcPts val="2000"/>
              </a:spcBef>
              <a:spcAft>
                <a:spcPts val="0"/>
              </a:spcAft>
              <a:buClr>
                <a:srgbClr val="001D4D"/>
              </a:buClr>
              <a:buSzPts val="2200"/>
              <a:buFont typeface="Noto Sans Symbols"/>
              <a:buChar char="●"/>
            </a:pPr>
            <a:r>
              <a:rPr lang="en-US"/>
              <a:t>Email: dpere103@fiu.edu</a:t>
            </a:r>
            <a:endParaRPr/>
          </a:p>
          <a:p>
            <a:pPr indent="-282575" lvl="0" marL="282575" marR="0" rtl="0" algn="l">
              <a:spcBef>
                <a:spcPts val="2000"/>
              </a:spcBef>
              <a:spcAft>
                <a:spcPts val="0"/>
              </a:spcAft>
              <a:buClr>
                <a:srgbClr val="001D4D"/>
              </a:buClr>
              <a:buSzPts val="22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endParaRPr/>
          </a:p>
          <a:p>
            <a:pPr indent="-282575" lvl="0" marL="282575" marR="0" rtl="0" algn="l">
              <a:spcBef>
                <a:spcPts val="2000"/>
              </a:spcBef>
              <a:spcAft>
                <a:spcPts val="0"/>
              </a:spcAft>
              <a:buClr>
                <a:srgbClr val="001D4D"/>
              </a:buClr>
              <a:buSzPts val="22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endParaRPr b="0" i="0" sz="2200" u="none" cap="none" strike="noStrike">
              <a:solidFill>
                <a:srgbClr val="001D4D"/>
              </a:solidFill>
              <a:latin typeface="Trebuchet MS"/>
              <a:ea typeface="Trebuchet MS"/>
              <a:cs typeface="Trebuchet MS"/>
              <a:sym typeface="Trebuchet MS"/>
            </a:endParaRPr>
          </a:p>
          <a:p>
            <a:pPr indent="0" lvl="0" marL="0" marR="0" rtl="0" algn="l">
              <a:spcBef>
                <a:spcPts val="2000"/>
              </a:spcBef>
              <a:spcAft>
                <a:spcPts val="0"/>
              </a:spcAft>
              <a:buNone/>
            </a:pPr>
            <a:r>
              <a:t/>
            </a:r>
            <a:endParaRPr/>
          </a:p>
        </p:txBody>
      </p:sp>
      <p:pic>
        <p:nvPicPr>
          <p:cNvPr id="265" name="Shape 265"/>
          <p:cNvPicPr preferRelativeResize="0"/>
          <p:nvPr/>
        </p:nvPicPr>
        <p:blipFill>
          <a:blip r:embed="rId3">
            <a:alphaModFix/>
          </a:blip>
          <a:stretch>
            <a:fillRect/>
          </a:stretch>
        </p:blipFill>
        <p:spPr>
          <a:xfrm>
            <a:off x="6993613" y="4939538"/>
            <a:ext cx="978400" cy="978400"/>
          </a:xfrm>
          <a:prstGeom prst="rect">
            <a:avLst/>
          </a:prstGeom>
          <a:noFill/>
          <a:ln>
            <a:noFill/>
          </a:ln>
        </p:spPr>
      </p:pic>
      <p:pic>
        <p:nvPicPr>
          <p:cNvPr id="266" name="Shape 266"/>
          <p:cNvPicPr preferRelativeResize="0"/>
          <p:nvPr/>
        </p:nvPicPr>
        <p:blipFill>
          <a:blip r:embed="rId4">
            <a:alphaModFix/>
          </a:blip>
          <a:stretch>
            <a:fillRect/>
          </a:stretch>
        </p:blipFill>
        <p:spPr>
          <a:xfrm>
            <a:off x="7972013" y="4939538"/>
            <a:ext cx="978400" cy="978400"/>
          </a:xfrm>
          <a:prstGeom prst="rect">
            <a:avLst/>
          </a:prstGeom>
          <a:noFill/>
          <a:ln>
            <a:noFill/>
          </a:ln>
        </p:spPr>
      </p:pic>
      <p:pic>
        <p:nvPicPr>
          <p:cNvPr id="267" name="Shape 267"/>
          <p:cNvPicPr preferRelativeResize="0"/>
          <p:nvPr/>
        </p:nvPicPr>
        <p:blipFill>
          <a:blip r:embed="rId5">
            <a:alphaModFix/>
          </a:blip>
          <a:stretch>
            <a:fillRect/>
          </a:stretch>
        </p:blipFill>
        <p:spPr>
          <a:xfrm>
            <a:off x="5980925" y="4950645"/>
            <a:ext cx="978375" cy="956181"/>
          </a:xfrm>
          <a:prstGeom prst="rect">
            <a:avLst/>
          </a:prstGeom>
          <a:noFill/>
          <a:ln>
            <a:noFill/>
          </a:ln>
        </p:spPr>
      </p:pic>
      <p:pic>
        <p:nvPicPr>
          <p:cNvPr id="268" name="Shape 268"/>
          <p:cNvPicPr preferRelativeResize="0"/>
          <p:nvPr/>
        </p:nvPicPr>
        <p:blipFill>
          <a:blip r:embed="rId6">
            <a:alphaModFix/>
          </a:blip>
          <a:stretch>
            <a:fillRect/>
          </a:stretch>
        </p:blipFill>
        <p:spPr>
          <a:xfrm>
            <a:off x="3469925" y="5292514"/>
            <a:ext cx="1241925" cy="1015777"/>
          </a:xfrm>
          <a:prstGeom prst="rect">
            <a:avLst/>
          </a:prstGeom>
          <a:noFill/>
          <a:ln>
            <a:noFill/>
          </a:ln>
        </p:spPr>
      </p:pic>
      <p:pic>
        <p:nvPicPr>
          <p:cNvPr id="269" name="Shape 269"/>
          <p:cNvPicPr preferRelativeResize="0"/>
          <p:nvPr/>
        </p:nvPicPr>
        <p:blipFill>
          <a:blip r:embed="rId7">
            <a:alphaModFix/>
          </a:blip>
          <a:stretch>
            <a:fillRect/>
          </a:stretch>
        </p:blipFill>
        <p:spPr>
          <a:xfrm>
            <a:off x="1340550" y="5250525"/>
            <a:ext cx="929330" cy="1044573"/>
          </a:xfrm>
          <a:prstGeom prst="rect">
            <a:avLst/>
          </a:prstGeom>
          <a:noFill/>
          <a:ln>
            <a:noFill/>
          </a:ln>
        </p:spPr>
      </p:pic>
      <p:pic>
        <p:nvPicPr>
          <p:cNvPr id="270" name="Shape 270"/>
          <p:cNvPicPr preferRelativeResize="0"/>
          <p:nvPr/>
        </p:nvPicPr>
        <p:blipFill>
          <a:blip r:embed="rId8">
            <a:alphaModFix/>
          </a:blip>
          <a:stretch>
            <a:fillRect/>
          </a:stretch>
        </p:blipFill>
        <p:spPr>
          <a:xfrm>
            <a:off x="2370225" y="5250548"/>
            <a:ext cx="1099700" cy="1099700"/>
          </a:xfrm>
          <a:prstGeom prst="rect">
            <a:avLst/>
          </a:prstGeom>
          <a:noFill/>
          <a:ln>
            <a:noFill/>
          </a:ln>
        </p:spPr>
      </p:pic>
      <p:pic>
        <p:nvPicPr>
          <p:cNvPr id="271" name="Shape 271"/>
          <p:cNvPicPr preferRelativeResize="0"/>
          <p:nvPr/>
        </p:nvPicPr>
        <p:blipFill>
          <a:blip r:embed="rId9">
            <a:alphaModFix/>
          </a:blip>
          <a:stretch>
            <a:fillRect/>
          </a:stretch>
        </p:blipFill>
        <p:spPr>
          <a:xfrm>
            <a:off x="192050" y="5319925"/>
            <a:ext cx="1072300" cy="1183808"/>
          </a:xfrm>
          <a:prstGeom prst="rect">
            <a:avLst/>
          </a:prstGeom>
          <a:noFill/>
          <a:ln>
            <a:noFill/>
          </a:ln>
        </p:spPr>
      </p:pic>
      <p:pic>
        <p:nvPicPr>
          <p:cNvPr id="272" name="Shape 272"/>
          <p:cNvPicPr preferRelativeResize="0"/>
          <p:nvPr/>
        </p:nvPicPr>
        <p:blipFill>
          <a:blip r:embed="rId10">
            <a:alphaModFix/>
          </a:blip>
          <a:stretch>
            <a:fillRect/>
          </a:stretch>
        </p:blipFill>
        <p:spPr>
          <a:xfrm>
            <a:off x="4857200" y="5311225"/>
            <a:ext cx="978374" cy="978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a:t>
            </a:r>
            <a:r>
              <a:rPr lang="en-US"/>
              <a:t>D</a:t>
            </a:r>
            <a:r>
              <a:rPr b="0" i="0" lang="en-US" sz="3800" u="none" cap="none" strike="noStrike">
                <a:solidFill>
                  <a:srgbClr val="001D4D"/>
                </a:solidFill>
                <a:latin typeface="Trebuchet MS"/>
                <a:ea typeface="Trebuchet MS"/>
                <a:cs typeface="Trebuchet MS"/>
                <a:sym typeface="Trebuchet MS"/>
              </a:rPr>
              <a:t>efinition</a:t>
            </a:r>
            <a:endParaRPr b="0" i="0" sz="3800" u="none" cap="none" strike="noStrike">
              <a:solidFill>
                <a:srgbClr val="001D4D"/>
              </a:solidFill>
              <a:latin typeface="Trebuchet MS"/>
              <a:ea typeface="Trebuchet MS"/>
              <a:cs typeface="Trebuchet MS"/>
              <a:sym typeface="Trebuchet MS"/>
            </a:endParaRPr>
          </a:p>
        </p:txBody>
      </p:sp>
      <p:sp>
        <p:nvSpPr>
          <p:cNvPr id="159" name="Shape 159"/>
          <p:cNvSpPr txBox="1"/>
          <p:nvPr>
            <p:ph idx="1" type="body"/>
          </p:nvPr>
        </p:nvSpPr>
        <p:spPr>
          <a:xfrm>
            <a:off x="506101" y="1619250"/>
            <a:ext cx="8131800" cy="4208400"/>
          </a:xfrm>
          <a:prstGeom prst="rect">
            <a:avLst/>
          </a:prstGeom>
          <a:noFill/>
          <a:ln>
            <a:noFill/>
          </a:ln>
        </p:spPr>
        <p:txBody>
          <a:bodyPr anchorCtr="0" anchor="t" bIns="45700" lIns="91425" spcFirstLastPara="1" rIns="91425" wrap="square" tIns="45700">
            <a:noAutofit/>
          </a:bodyPr>
          <a:lstStyle/>
          <a:p>
            <a:pPr indent="-317500" lvl="0" marL="457200" rtl="0">
              <a:lnSpc>
                <a:spcPct val="115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computer science (CS) field is high in demand but there's a well-documented lack of gender and racial diversity.</a:t>
            </a:r>
            <a:endParaRPr sz="1400">
              <a:solidFill>
                <a:schemeClr val="dk1"/>
              </a:solidFill>
              <a:latin typeface="Arial"/>
              <a:ea typeface="Arial"/>
              <a:cs typeface="Arial"/>
              <a:sym typeface="Arial"/>
            </a:endParaRPr>
          </a:p>
          <a:p>
            <a:pPr indent="-317500" lvl="0" marL="457200" rtl="0">
              <a:lnSpc>
                <a:spcPct val="115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Women, Blacks and Hispanics are underrepresented in obtaining CS degrees.</a:t>
            </a:r>
            <a:endParaRPr sz="1400">
              <a:solidFill>
                <a:schemeClr val="dk1"/>
              </a:solidFill>
              <a:latin typeface="Arial"/>
              <a:ea typeface="Arial"/>
              <a:cs typeface="Arial"/>
              <a:sym typeface="Arial"/>
            </a:endParaRPr>
          </a:p>
          <a:p>
            <a:pPr indent="-317500" lvl="0" marL="457200" rtl="0">
              <a:lnSpc>
                <a:spcPct val="115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Educational institutions have attempted to make CS more appealing and accessible to these groups, yet the diversity gap endures.</a:t>
            </a:r>
            <a:endParaRPr sz="1400">
              <a:solidFill>
                <a:schemeClr val="dk1"/>
              </a:solidFill>
              <a:latin typeface="Arial"/>
              <a:ea typeface="Arial"/>
              <a:cs typeface="Arial"/>
              <a:sym typeface="Arial"/>
            </a:endParaRPr>
          </a:p>
          <a:p>
            <a:pPr indent="0" lvl="0" marL="0" marR="0" rtl="0" algn="l">
              <a:lnSpc>
                <a:spcPct val="100000"/>
              </a:lnSpc>
              <a:spcBef>
                <a:spcPts val="2000"/>
              </a:spcBef>
              <a:spcAft>
                <a:spcPts val="0"/>
              </a:spcAft>
              <a:buNone/>
            </a:pPr>
            <a:r>
              <a:t/>
            </a:r>
            <a:endParaRPr sz="1200">
              <a:latin typeface="Arial"/>
              <a:ea typeface="Arial"/>
              <a:cs typeface="Arial"/>
              <a:sym typeface="Arial"/>
            </a:endParaRPr>
          </a:p>
        </p:txBody>
      </p:sp>
      <p:pic>
        <p:nvPicPr>
          <p:cNvPr id="160" name="Shape 160"/>
          <p:cNvPicPr preferRelativeResize="0"/>
          <p:nvPr/>
        </p:nvPicPr>
        <p:blipFill>
          <a:blip r:embed="rId3">
            <a:alphaModFix/>
          </a:blip>
          <a:stretch>
            <a:fillRect/>
          </a:stretch>
        </p:blipFill>
        <p:spPr>
          <a:xfrm>
            <a:off x="780263" y="2900976"/>
            <a:ext cx="7583473" cy="35917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Requirements: Use Cases</a:t>
            </a:r>
            <a:endParaRPr b="0" i="0" sz="3800" u="none" cap="none" strike="noStrike">
              <a:solidFill>
                <a:srgbClr val="001D4D"/>
              </a:solidFill>
              <a:latin typeface="Trebuchet MS"/>
              <a:ea typeface="Trebuchet MS"/>
              <a:cs typeface="Trebuchet MS"/>
              <a:sym typeface="Trebuchet MS"/>
            </a:endParaRPr>
          </a:p>
        </p:txBody>
      </p:sp>
      <p:pic>
        <p:nvPicPr>
          <p:cNvPr id="167" name="Shape 167"/>
          <p:cNvPicPr preferRelativeResize="0"/>
          <p:nvPr/>
        </p:nvPicPr>
        <p:blipFill>
          <a:blip r:embed="rId3">
            <a:alphaModFix/>
          </a:blip>
          <a:stretch>
            <a:fillRect/>
          </a:stretch>
        </p:blipFill>
        <p:spPr>
          <a:xfrm>
            <a:off x="1318675" y="1425600"/>
            <a:ext cx="4691206" cy="51275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System Design: Architecture</a:t>
            </a:r>
            <a:endParaRPr b="0" i="0" sz="3800" u="none" cap="none" strike="noStrike">
              <a:solidFill>
                <a:srgbClr val="001D4D"/>
              </a:solidFill>
              <a:latin typeface="Trebuchet MS"/>
              <a:ea typeface="Trebuchet MS"/>
              <a:cs typeface="Trebuchet MS"/>
              <a:sym typeface="Trebuchet MS"/>
            </a:endParaRPr>
          </a:p>
        </p:txBody>
      </p:sp>
      <p:pic>
        <p:nvPicPr>
          <p:cNvPr id="174" name="Shape 174"/>
          <p:cNvPicPr preferRelativeResize="0"/>
          <p:nvPr/>
        </p:nvPicPr>
        <p:blipFill>
          <a:blip r:embed="rId3">
            <a:alphaModFix/>
          </a:blip>
          <a:stretch>
            <a:fillRect/>
          </a:stretch>
        </p:blipFill>
        <p:spPr>
          <a:xfrm>
            <a:off x="2279538" y="1425600"/>
            <a:ext cx="3165186" cy="5127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Minimal Class Diagram</a:t>
            </a:r>
            <a:endParaRPr b="0" i="0" sz="3800" u="none" cap="none" strike="noStrike">
              <a:solidFill>
                <a:srgbClr val="001D4D"/>
              </a:solidFill>
              <a:latin typeface="Trebuchet MS"/>
              <a:ea typeface="Trebuchet MS"/>
              <a:cs typeface="Trebuchet MS"/>
              <a:sym typeface="Trebuchet MS"/>
            </a:endParaRPr>
          </a:p>
        </p:txBody>
      </p:sp>
      <p:pic>
        <p:nvPicPr>
          <p:cNvPr id="181" name="Shape 181"/>
          <p:cNvPicPr preferRelativeResize="0"/>
          <p:nvPr/>
        </p:nvPicPr>
        <p:blipFill>
          <a:blip r:embed="rId3">
            <a:alphaModFix/>
          </a:blip>
          <a:stretch>
            <a:fillRect/>
          </a:stretch>
        </p:blipFill>
        <p:spPr>
          <a:xfrm>
            <a:off x="466763" y="1520850"/>
            <a:ext cx="8210480" cy="43212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Stories </a:t>
            </a:r>
            <a:endParaRPr b="0" i="0" sz="3800" u="none" cap="none" strike="noStrike">
              <a:solidFill>
                <a:srgbClr val="001D4D"/>
              </a:solidFill>
              <a:latin typeface="Trebuchet MS"/>
              <a:ea typeface="Trebuchet MS"/>
              <a:cs typeface="Trebuchet MS"/>
              <a:sym typeface="Trebuchet MS"/>
            </a:endParaRPr>
          </a:p>
        </p:txBody>
      </p:sp>
      <p:sp>
        <p:nvSpPr>
          <p:cNvPr id="188" name="Shape 188"/>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a:t>1. </a:t>
            </a:r>
            <a:r>
              <a:rPr lang="en-US"/>
              <a:t>Capture Data for Player Metrics</a:t>
            </a:r>
            <a:endParaRPr/>
          </a:p>
          <a:p>
            <a:pPr indent="0" lvl="0" marL="0" marR="0" rtl="0" algn="l">
              <a:spcBef>
                <a:spcPts val="2000"/>
              </a:spcBef>
              <a:spcAft>
                <a:spcPts val="0"/>
              </a:spcAft>
              <a:buNone/>
            </a:pPr>
            <a:r>
              <a:rPr lang="en-US"/>
              <a:t>2. Interactive Button</a:t>
            </a:r>
            <a:endParaRPr/>
          </a:p>
          <a:p>
            <a:pPr indent="0" lvl="0" marL="0" marR="0" rtl="0" algn="l">
              <a:spcBef>
                <a:spcPts val="2000"/>
              </a:spcBef>
              <a:spcAft>
                <a:spcPts val="0"/>
              </a:spcAft>
              <a:buNone/>
            </a:pPr>
            <a:r>
              <a:rPr lang="en-US"/>
              <a:t>3. Calculate Weight on Scale</a:t>
            </a:r>
            <a:endParaRPr/>
          </a:p>
          <a:p>
            <a:pPr indent="0" lvl="0" marL="0" marR="0" rtl="0" algn="l">
              <a:spcBef>
                <a:spcPts val="2000"/>
              </a:spcBef>
              <a:spcAft>
                <a:spcPts val="0"/>
              </a:spcAft>
              <a:buNone/>
            </a:pPr>
            <a:r>
              <a:rPr lang="en-US"/>
              <a:t>4. Puzzle Completion</a:t>
            </a:r>
            <a:endParaRPr/>
          </a:p>
          <a:p>
            <a:pPr indent="0" lvl="0" marL="0" marR="0" rtl="0" algn="l">
              <a:spcBef>
                <a:spcPts val="2000"/>
              </a:spcBef>
              <a:spcAft>
                <a:spcPts val="0"/>
              </a:spcAft>
              <a:buNone/>
            </a:pPr>
            <a:r>
              <a:rPr lang="en-US"/>
              <a:t>5. Enter Room Trigger</a:t>
            </a:r>
            <a:endParaRPr/>
          </a:p>
          <a:p>
            <a:pPr indent="0" lvl="0" marL="0" marR="0" rtl="0" algn="l">
              <a:spcBef>
                <a:spcPts val="2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000000"/>
              </a:buClr>
              <a:buFont typeface="Arial"/>
              <a:buNone/>
            </a:pPr>
            <a:r>
              <a:rPr lang="en-US"/>
              <a:t>Capture Data for Player Metrics</a:t>
            </a:r>
            <a:endParaRPr b="0" i="0" sz="2400" u="none" cap="none" strike="noStrike">
              <a:solidFill>
                <a:srgbClr val="001D4D"/>
              </a:solidFill>
              <a:latin typeface="Trebuchet MS"/>
              <a:ea typeface="Trebuchet MS"/>
              <a:cs typeface="Trebuchet MS"/>
              <a:sym typeface="Trebuchet MS"/>
            </a:endParaRPr>
          </a:p>
        </p:txBody>
      </p:sp>
      <p:pic>
        <p:nvPicPr>
          <p:cNvPr id="195" name="Shape 195"/>
          <p:cNvPicPr preferRelativeResize="0"/>
          <p:nvPr/>
        </p:nvPicPr>
        <p:blipFill rotWithShape="1">
          <a:blip r:embed="rId3">
            <a:alphaModFix/>
          </a:blip>
          <a:srcRect b="40294" l="0" r="0" t="0"/>
          <a:stretch/>
        </p:blipFill>
        <p:spPr>
          <a:xfrm>
            <a:off x="1600200" y="1425600"/>
            <a:ext cx="5943600" cy="3406476"/>
          </a:xfrm>
          <a:prstGeom prst="rect">
            <a:avLst/>
          </a:prstGeom>
          <a:noFill/>
          <a:ln>
            <a:noFill/>
          </a:ln>
        </p:spPr>
      </p:pic>
      <p:pic>
        <p:nvPicPr>
          <p:cNvPr id="196" name="Shape 196"/>
          <p:cNvPicPr preferRelativeResize="0"/>
          <p:nvPr/>
        </p:nvPicPr>
        <p:blipFill rotWithShape="1">
          <a:blip r:embed="rId4">
            <a:alphaModFix/>
          </a:blip>
          <a:srcRect b="0" l="25925" r="0" t="0"/>
          <a:stretch/>
        </p:blipFill>
        <p:spPr>
          <a:xfrm>
            <a:off x="779475" y="4688900"/>
            <a:ext cx="4743800" cy="1894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Capture Data for Player Metrics</a:t>
            </a:r>
            <a:endParaRPr b="0" i="0" sz="2400" u="none" cap="none" strike="noStrike">
              <a:solidFill>
                <a:srgbClr val="001D4D"/>
              </a:solidFill>
              <a:latin typeface="Trebuchet MS"/>
              <a:ea typeface="Trebuchet MS"/>
              <a:cs typeface="Trebuchet MS"/>
              <a:sym typeface="Trebuchet MS"/>
            </a:endParaRPr>
          </a:p>
        </p:txBody>
      </p:sp>
      <p:pic>
        <p:nvPicPr>
          <p:cNvPr id="203" name="Shape 203"/>
          <p:cNvPicPr preferRelativeResize="0"/>
          <p:nvPr/>
        </p:nvPicPr>
        <p:blipFill>
          <a:blip r:embed="rId3">
            <a:alphaModFix/>
          </a:blip>
          <a:stretch>
            <a:fillRect/>
          </a:stretch>
        </p:blipFill>
        <p:spPr>
          <a:xfrm>
            <a:off x="425175" y="1425600"/>
            <a:ext cx="5603542" cy="512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Interactive Button</a:t>
            </a:r>
            <a:endParaRPr b="0" i="0" sz="2400" u="none" cap="none" strike="noStrike">
              <a:solidFill>
                <a:srgbClr val="001D4D"/>
              </a:solidFill>
              <a:latin typeface="Trebuchet MS"/>
              <a:ea typeface="Trebuchet MS"/>
              <a:cs typeface="Trebuchet MS"/>
              <a:sym typeface="Trebuchet MS"/>
            </a:endParaRPr>
          </a:p>
        </p:txBody>
      </p:sp>
      <p:pic>
        <p:nvPicPr>
          <p:cNvPr id="210" name="Shape 210"/>
          <p:cNvPicPr preferRelativeResize="0"/>
          <p:nvPr/>
        </p:nvPicPr>
        <p:blipFill>
          <a:blip r:embed="rId3">
            <a:alphaModFix/>
          </a:blip>
          <a:stretch>
            <a:fillRect/>
          </a:stretch>
        </p:blipFill>
        <p:spPr>
          <a:xfrm>
            <a:off x="1220075" y="1425600"/>
            <a:ext cx="3675003" cy="5127600"/>
          </a:xfrm>
          <a:prstGeom prst="rect">
            <a:avLst/>
          </a:prstGeom>
          <a:noFill/>
          <a:ln>
            <a:noFill/>
          </a:ln>
        </p:spPr>
      </p:pic>
      <p:pic>
        <p:nvPicPr>
          <p:cNvPr id="211" name="Shape 211"/>
          <p:cNvPicPr preferRelativeResize="0"/>
          <p:nvPr/>
        </p:nvPicPr>
        <p:blipFill>
          <a:blip r:embed="rId4">
            <a:alphaModFix/>
          </a:blip>
          <a:stretch>
            <a:fillRect/>
          </a:stretch>
        </p:blipFill>
        <p:spPr>
          <a:xfrm>
            <a:off x="5274353" y="2556475"/>
            <a:ext cx="3258321" cy="27989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